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72" r:id="rId4"/>
    <p:sldId id="273" r:id="rId5"/>
    <p:sldId id="270" r:id="rId6"/>
    <p:sldId id="275" r:id="rId7"/>
    <p:sldId id="274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2E"/>
    <a:srgbClr val="3F80CD"/>
    <a:srgbClr val="08838A"/>
    <a:srgbClr val="088389"/>
    <a:srgbClr val="00B1BA"/>
    <a:srgbClr val="003A69"/>
    <a:srgbClr val="003A00"/>
    <a:srgbClr val="E4E4E4"/>
    <a:srgbClr val="004884"/>
    <a:srgbClr val="2D7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13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-2528" y="-112"/>
      </p:cViewPr>
      <p:guideLst>
        <p:guide orient="horz" pos="3817"/>
        <p:guide pos="4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13/03/18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13/03/18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78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78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730108"/>
            <a:ext cx="9165896" cy="3745555"/>
          </a:xfrm>
          <a:prstGeom prst="rect">
            <a:avLst/>
          </a:prstGeom>
          <a:solidFill>
            <a:srgbClr val="088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054748"/>
            <a:ext cx="9165896" cy="848637"/>
          </a:xfrm>
          <a:prstGeom prst="rect">
            <a:avLst/>
          </a:prstGeom>
          <a:solidFill>
            <a:srgbClr val="00B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5" y="3152003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149831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rgbClr val="000000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 smtClean="0"/>
              <a:t>Autore – </a:t>
            </a:r>
            <a:r>
              <a:rPr lang="it-IT" dirty="0" err="1" smtClean="0"/>
              <a:t>Arial</a:t>
            </a:r>
            <a:r>
              <a:rPr lang="it-IT" dirty="0" smtClean="0"/>
              <a:t>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5" y="2228409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214797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rgbClr val="FFFFFF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Luogo e data – </a:t>
            </a:r>
            <a:r>
              <a:rPr lang="it-IT" dirty="0" err="1" smtClean="0"/>
              <a:t>Arial</a:t>
            </a:r>
            <a:r>
              <a:rPr lang="it-IT" dirty="0" smtClean="0"/>
              <a:t> 20pt </a:t>
            </a:r>
            <a:endParaRPr lang="it-IT" dirty="0"/>
          </a:p>
        </p:txBody>
      </p:sp>
      <p:pic>
        <p:nvPicPr>
          <p:cNvPr id="4" name="Picture 3" descr="LogoES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2" y="36028"/>
            <a:ext cx="5033112" cy="16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21072" y="6140160"/>
            <a:ext cx="42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3414" y="5890831"/>
            <a:ext cx="8232856" cy="0"/>
          </a:xfrm>
          <a:prstGeom prst="line">
            <a:avLst/>
          </a:prstGeom>
          <a:ln w="12700">
            <a:solidFill>
              <a:srgbClr val="00B1BA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3017227" y="378310"/>
            <a:ext cx="5625787" cy="603495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 smtClean="0"/>
              <a:t>Cliccare sull’icona per inserire la tabella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21072" y="6140160"/>
            <a:ext cx="42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414" y="5890831"/>
            <a:ext cx="8232856" cy="0"/>
          </a:xfrm>
          <a:prstGeom prst="line">
            <a:avLst/>
          </a:prstGeom>
          <a:ln w="12700">
            <a:solidFill>
              <a:srgbClr val="00B1BA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3017227" y="378310"/>
            <a:ext cx="5625787" cy="603495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255865"/>
            <a:ext cx="4040188" cy="639763"/>
          </a:xfrm>
          <a:solidFill>
            <a:srgbClr val="00B1B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95627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255865"/>
            <a:ext cx="4041775" cy="639763"/>
          </a:xfrm>
          <a:solidFill>
            <a:srgbClr val="00B1B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895627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221072" y="6140160"/>
            <a:ext cx="42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414" y="5890831"/>
            <a:ext cx="8232856" cy="0"/>
          </a:xfrm>
          <a:prstGeom prst="line">
            <a:avLst/>
          </a:prstGeom>
          <a:ln w="12700">
            <a:solidFill>
              <a:srgbClr val="00B1BA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3017227" y="378310"/>
            <a:ext cx="5625787" cy="603495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01865" y="1306071"/>
            <a:ext cx="3008313" cy="4484083"/>
          </a:xfrm>
          <a:prstGeom prst="rect">
            <a:avLst/>
          </a:prstGeom>
          <a:solidFill>
            <a:srgbClr val="00B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559388"/>
            <a:ext cx="2873826" cy="30777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517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2186471"/>
            <a:ext cx="2873827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21072" y="6140160"/>
            <a:ext cx="42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3414" y="5890831"/>
            <a:ext cx="8232856" cy="0"/>
          </a:xfrm>
          <a:prstGeom prst="line">
            <a:avLst/>
          </a:prstGeom>
          <a:ln w="12700">
            <a:solidFill>
              <a:srgbClr val="00B1BA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4"/>
            <a:ext cx="9144000" cy="5778497"/>
          </a:xfrm>
          <a:prstGeom prst="rect">
            <a:avLst/>
          </a:prstGeom>
          <a:solidFill>
            <a:srgbClr val="00B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23427" y="1449425"/>
            <a:ext cx="3008313" cy="421622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423426" y="171142"/>
            <a:ext cx="3008313" cy="1160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21072" y="6140160"/>
            <a:ext cx="42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13414" y="5890831"/>
            <a:ext cx="8232856" cy="0"/>
          </a:xfrm>
          <a:prstGeom prst="line">
            <a:avLst/>
          </a:prstGeom>
          <a:ln w="12700">
            <a:solidFill>
              <a:srgbClr val="00B1BA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ES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8" y="281904"/>
            <a:ext cx="2859116" cy="9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3"/>
            <a:ext cx="9144000" cy="5725581"/>
          </a:xfrm>
          <a:prstGeom prst="rect">
            <a:avLst/>
          </a:prstGeom>
          <a:solidFill>
            <a:srgbClr val="00B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430904" y="4897420"/>
            <a:ext cx="5486400" cy="307777"/>
          </a:xfrm>
          <a:ln>
            <a:noFill/>
          </a:ln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398285" y="288236"/>
            <a:ext cx="8613144" cy="4573155"/>
          </a:xfrm>
          <a:ln w="25400">
            <a:noFill/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430904" y="5205196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398286" y="4861391"/>
            <a:ext cx="1974793" cy="710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21072" y="6140160"/>
            <a:ext cx="42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13414" y="5890831"/>
            <a:ext cx="8232856" cy="0"/>
          </a:xfrm>
          <a:prstGeom prst="line">
            <a:avLst/>
          </a:prstGeom>
          <a:ln w="12700">
            <a:solidFill>
              <a:srgbClr val="00B1BA"/>
            </a:solidFill>
            <a:prstDash val="dash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ES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2" y="4891017"/>
            <a:ext cx="1802092" cy="6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1"/>
          <p:cNvSpPr/>
          <p:nvPr userDrawn="1"/>
        </p:nvSpPr>
        <p:spPr>
          <a:xfrm>
            <a:off x="872" y="0"/>
            <a:ext cx="9165896" cy="5725584"/>
          </a:xfrm>
          <a:prstGeom prst="rect">
            <a:avLst/>
          </a:prstGeom>
          <a:solidFill>
            <a:srgbClr val="088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 userDrawn="1"/>
        </p:nvSpPr>
        <p:spPr>
          <a:xfrm>
            <a:off x="2679675" y="1386280"/>
            <a:ext cx="3796515" cy="3796515"/>
          </a:xfrm>
          <a:prstGeom prst="ellipse">
            <a:avLst/>
          </a:prstGeom>
          <a:solidFill>
            <a:srgbClr val="00B1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3284538"/>
            <a:ext cx="9144000" cy="135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21852" y="2161773"/>
            <a:ext cx="3700296" cy="1122767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Autore e </a:t>
            </a:r>
          </a:p>
          <a:p>
            <a:pPr lvl="0"/>
            <a:r>
              <a:rPr lang="it-IT" dirty="0" smtClean="0"/>
              <a:t>contatti</a:t>
            </a:r>
            <a:endParaRPr lang="it-IT" dirty="0"/>
          </a:p>
        </p:txBody>
      </p:sp>
      <p:pic>
        <p:nvPicPr>
          <p:cNvPr id="4" name="Picture 3" descr="LogoES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63" y="3363169"/>
            <a:ext cx="3447973" cy="11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170961"/>
            <a:ext cx="8228898" cy="1877437"/>
          </a:xfrm>
        </p:spPr>
        <p:txBody>
          <a:bodyPr/>
          <a:lstStyle/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3017227" y="378310"/>
            <a:ext cx="5625787" cy="603495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jpg"/><Relationship Id="rId13" Type="http://schemas.openxmlformats.org/officeDocument/2006/relationships/image" Target="../media/image3.jpg"/><Relationship Id="rId14" Type="http://schemas.openxmlformats.org/officeDocument/2006/relationships/image" Target="../media/image4.jpg"/><Relationship Id="rId1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978026" y="446138"/>
            <a:ext cx="5664987" cy="400110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302034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21072" y="6140160"/>
            <a:ext cx="425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 dirty="0"/>
          </a:p>
        </p:txBody>
      </p:sp>
      <p:pic>
        <p:nvPicPr>
          <p:cNvPr id="7" name="Picture 6" descr="LogoESPA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1" y="234834"/>
            <a:ext cx="2621785" cy="873075"/>
          </a:xfrm>
          <a:prstGeom prst="rect">
            <a:avLst/>
          </a:prstGeom>
        </p:spPr>
      </p:pic>
      <p:pic>
        <p:nvPicPr>
          <p:cNvPr id="8" name="Picture 7" descr="EmblemaUE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64" y="6140160"/>
            <a:ext cx="2225888" cy="435892"/>
          </a:xfrm>
          <a:prstGeom prst="rect">
            <a:avLst/>
          </a:prstGeom>
        </p:spPr>
      </p:pic>
      <p:pic>
        <p:nvPicPr>
          <p:cNvPr id="10" name="Picture 9" descr="EmblemaAC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27" y="6140160"/>
            <a:ext cx="1459852" cy="435892"/>
          </a:xfrm>
          <a:prstGeom prst="rect">
            <a:avLst/>
          </a:prstGeom>
        </p:spPr>
      </p:pic>
      <p:pic>
        <p:nvPicPr>
          <p:cNvPr id="13" name="Picture 12" descr="logo-pon-governanc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51" y="6113258"/>
            <a:ext cx="1558568" cy="458799"/>
          </a:xfrm>
          <a:prstGeom prst="rect">
            <a:avLst/>
          </a:prstGeom>
        </p:spPr>
      </p:pic>
      <p:pic>
        <p:nvPicPr>
          <p:cNvPr id="14" name="Picture 13" descr="LogoENEA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5" y="6054397"/>
            <a:ext cx="1519231" cy="5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61" r:id="rId8"/>
    <p:sldLayoutId id="2147483663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Paola </a:t>
            </a:r>
            <a:r>
              <a:rPr lang="en-US" dirty="0" err="1" smtClean="0"/>
              <a:t>Giaquinto</a:t>
            </a:r>
            <a:r>
              <a:rPr lang="en-US" dirty="0" smtClean="0"/>
              <a:t> - ENEA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335" y="2398626"/>
            <a:ext cx="8440819" cy="984885"/>
          </a:xfrm>
        </p:spPr>
        <p:txBody>
          <a:bodyPr/>
          <a:lstStyle/>
          <a:p>
            <a:r>
              <a:rPr lang="it-IT" dirty="0" smtClean="0"/>
              <a:t>ES-PA</a:t>
            </a:r>
            <a:br>
              <a:rPr lang="it-IT" dirty="0" smtClean="0"/>
            </a:br>
            <a:r>
              <a:rPr lang="it-IT" dirty="0" smtClean="0"/>
              <a:t>IL PORTALE WEB - </a:t>
            </a:r>
            <a:r>
              <a:rPr lang="en-US" u="sng" dirty="0" err="1"/>
              <a:t>espa.enea.it</a:t>
            </a:r>
            <a:r>
              <a:rPr lang="en-US" u="sng" dirty="0"/>
              <a:t> 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Roma </a:t>
            </a:r>
            <a:r>
              <a:rPr lang="en-US" dirty="0" smtClean="0"/>
              <a:t>14 </a:t>
            </a:r>
            <a:r>
              <a:rPr lang="en-US" dirty="0" err="1" smtClean="0"/>
              <a:t>Marzo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2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451093"/>
            <a:ext cx="2873826" cy="307777"/>
          </a:xfrm>
        </p:spPr>
        <p:txBody>
          <a:bodyPr/>
          <a:lstStyle/>
          <a:p>
            <a:r>
              <a:rPr lang="it-IT" dirty="0" smtClean="0"/>
              <a:t>IL PORTALE WEB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</a:t>
            </a:fld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457204" y="1930509"/>
            <a:ext cx="2873827" cy="111107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it-IT" b="1" dirty="0" smtClean="0">
                <a:solidFill>
                  <a:schemeClr val="tx1"/>
                </a:solidFill>
              </a:rPr>
              <a:t>AREA PUBBLICA</a:t>
            </a:r>
            <a:endParaRPr lang="it-IT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Sezioni </a:t>
            </a:r>
            <a:r>
              <a:rPr lang="it-IT" dirty="0"/>
              <a:t>di carattere informativo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7" y="334720"/>
            <a:ext cx="5160033" cy="5412660"/>
          </a:xfrm>
          <a:prstGeom prst="rect">
            <a:avLst/>
          </a:prstGeom>
        </p:spPr>
      </p:pic>
      <p:sp>
        <p:nvSpPr>
          <p:cNvPr id="9" name="Segnaposto testo 6"/>
          <p:cNvSpPr txBox="1">
            <a:spLocks/>
          </p:cNvSpPr>
          <p:nvPr/>
        </p:nvSpPr>
        <p:spPr>
          <a:xfrm>
            <a:off x="457204" y="3243991"/>
            <a:ext cx="2873827" cy="209595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it-IT" b="1" dirty="0" smtClean="0">
                <a:solidFill>
                  <a:schemeClr val="tx1"/>
                </a:solidFill>
              </a:rPr>
              <a:t>SEZIONE RISERVATA </a:t>
            </a:r>
            <a:r>
              <a:rPr lang="it-IT" b="1" dirty="0" smtClean="0"/>
              <a:t>AGLI UTENTI </a:t>
            </a:r>
            <a:r>
              <a:rPr lang="it-IT" b="1" dirty="0" smtClean="0"/>
              <a:t>REGISTRATI</a:t>
            </a:r>
            <a:endParaRPr lang="it-IT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la comunicazione e lo scambio di esperienze tra le regioni sulle attività del progetto e sui relativi output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3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17227" y="480002"/>
            <a:ext cx="5625787" cy="400110"/>
          </a:xfrm>
        </p:spPr>
        <p:txBody>
          <a:bodyPr/>
          <a:lstStyle/>
          <a:p>
            <a:r>
              <a:rPr lang="it-IT" dirty="0" smtClean="0"/>
              <a:t>LA NAVIGAZIONE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72" y="1333500"/>
            <a:ext cx="9165896" cy="4725988"/>
          </a:xfrm>
          <a:prstGeom prst="rect">
            <a:avLst/>
          </a:prstGeom>
          <a:solidFill>
            <a:srgbClr val="00B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naviga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3263" y="1424859"/>
            <a:ext cx="5587928" cy="400110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LE SEZIONI: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7416" y="1882900"/>
            <a:ext cx="7532617" cy="369332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it-IT" sz="2400" b="0" dirty="0" smtClean="0"/>
              <a:t>DESCRIZIONE DEL PROGETTO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7416" y="2398423"/>
            <a:ext cx="7532617" cy="369332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it-IT" sz="2400" b="0" dirty="0" smtClean="0"/>
              <a:t>SETTORI D’INTERVENTO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7416" y="2908879"/>
            <a:ext cx="8506584" cy="738664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it-IT" sz="2400" b="0" dirty="0" smtClean="0"/>
              <a:t>PRODOTTI E SERVIZI che verranno resi disponibili attraverso il portale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7416" y="3838199"/>
            <a:ext cx="7532617" cy="369332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it-IT" sz="2400" b="0" dirty="0" smtClean="0"/>
              <a:t>I RISULTATI RAGGIUNTI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7416" y="4393105"/>
            <a:ext cx="7532617" cy="369332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it-IT" sz="2400" b="0" dirty="0" smtClean="0"/>
              <a:t>RISPOSTE A DOMANDE E QUESITI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7416" y="4865590"/>
            <a:ext cx="8261097" cy="1107995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it-IT" sz="2400" b="0" dirty="0" smtClean="0"/>
              <a:t>AREA RISERVATA</a:t>
            </a:r>
            <a:r>
              <a:rPr lang="it-IT" sz="2400" b="0" dirty="0"/>
              <a:t>: ai referenti accreditati, per la comunicazione e lo scambio di esperienze tra le regioni sulle attività del progetto e sui relativi output</a:t>
            </a:r>
            <a:endParaRPr lang="it-IT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40957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17227" y="480002"/>
            <a:ext cx="5625787" cy="400110"/>
          </a:xfrm>
        </p:spPr>
        <p:txBody>
          <a:bodyPr/>
          <a:lstStyle/>
          <a:p>
            <a:r>
              <a:rPr lang="it-IT" dirty="0" smtClean="0"/>
              <a:t>LA NAVIGAZIONE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72" y="1333500"/>
            <a:ext cx="9165896" cy="4725988"/>
          </a:xfrm>
          <a:prstGeom prst="rect">
            <a:avLst/>
          </a:prstGeom>
          <a:solidFill>
            <a:srgbClr val="00B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naviga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4" y="1424859"/>
            <a:ext cx="5587928" cy="400110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 SETTORI D’INTERVENTO</a:t>
            </a:r>
          </a:p>
        </p:txBody>
      </p:sp>
      <p:pic>
        <p:nvPicPr>
          <p:cNvPr id="3" name="Immagine 2" descr="setto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" y="1982775"/>
            <a:ext cx="9144000" cy="2781300"/>
          </a:xfrm>
          <a:prstGeom prst="rect">
            <a:avLst/>
          </a:prstGeom>
        </p:spPr>
      </p:pic>
      <p:sp>
        <p:nvSpPr>
          <p:cNvPr id="5" name="Fumetto 1 4"/>
          <p:cNvSpPr/>
          <p:nvPr/>
        </p:nvSpPr>
        <p:spPr>
          <a:xfrm rot="16200000" flipV="1">
            <a:off x="6050122" y="1573402"/>
            <a:ext cx="2408520" cy="3375317"/>
          </a:xfrm>
          <a:custGeom>
            <a:avLst/>
            <a:gdLst>
              <a:gd name="connsiteX0" fmla="*/ 0 w 2502363"/>
              <a:gd name="connsiteY0" fmla="*/ 0 h 2658290"/>
              <a:gd name="connsiteX1" fmla="*/ 417061 w 2502363"/>
              <a:gd name="connsiteY1" fmla="*/ 0 h 2658290"/>
              <a:gd name="connsiteX2" fmla="*/ 417061 w 2502363"/>
              <a:gd name="connsiteY2" fmla="*/ 0 h 2658290"/>
              <a:gd name="connsiteX3" fmla="*/ 1042651 w 2502363"/>
              <a:gd name="connsiteY3" fmla="*/ 0 h 2658290"/>
              <a:gd name="connsiteX4" fmla="*/ 2502363 w 2502363"/>
              <a:gd name="connsiteY4" fmla="*/ 0 h 2658290"/>
              <a:gd name="connsiteX5" fmla="*/ 2502363 w 2502363"/>
              <a:gd name="connsiteY5" fmla="*/ 1550669 h 2658290"/>
              <a:gd name="connsiteX6" fmla="*/ 2502363 w 2502363"/>
              <a:gd name="connsiteY6" fmla="*/ 1550669 h 2658290"/>
              <a:gd name="connsiteX7" fmla="*/ 2502363 w 2502363"/>
              <a:gd name="connsiteY7" fmla="*/ 2215242 h 2658290"/>
              <a:gd name="connsiteX8" fmla="*/ 2502363 w 2502363"/>
              <a:gd name="connsiteY8" fmla="*/ 2658290 h 2658290"/>
              <a:gd name="connsiteX9" fmla="*/ 1042651 w 2502363"/>
              <a:gd name="connsiteY9" fmla="*/ 2658290 h 2658290"/>
              <a:gd name="connsiteX10" fmla="*/ 691528 w 2502363"/>
              <a:gd name="connsiteY10" fmla="*/ 3566814 h 2658290"/>
              <a:gd name="connsiteX11" fmla="*/ 417061 w 2502363"/>
              <a:gd name="connsiteY11" fmla="*/ 2658290 h 2658290"/>
              <a:gd name="connsiteX12" fmla="*/ 0 w 2502363"/>
              <a:gd name="connsiteY12" fmla="*/ 2658290 h 2658290"/>
              <a:gd name="connsiteX13" fmla="*/ 0 w 2502363"/>
              <a:gd name="connsiteY13" fmla="*/ 2215242 h 2658290"/>
              <a:gd name="connsiteX14" fmla="*/ 0 w 2502363"/>
              <a:gd name="connsiteY14" fmla="*/ 1550669 h 2658290"/>
              <a:gd name="connsiteX15" fmla="*/ 0 w 2502363"/>
              <a:gd name="connsiteY15" fmla="*/ 1550669 h 2658290"/>
              <a:gd name="connsiteX16" fmla="*/ 0 w 2502363"/>
              <a:gd name="connsiteY16" fmla="*/ 0 h 2658290"/>
              <a:gd name="connsiteX0" fmla="*/ 0 w 2502363"/>
              <a:gd name="connsiteY0" fmla="*/ 0 h 3566814"/>
              <a:gd name="connsiteX1" fmla="*/ 417061 w 2502363"/>
              <a:gd name="connsiteY1" fmla="*/ 0 h 3566814"/>
              <a:gd name="connsiteX2" fmla="*/ 417061 w 2502363"/>
              <a:gd name="connsiteY2" fmla="*/ 0 h 3566814"/>
              <a:gd name="connsiteX3" fmla="*/ 1042651 w 2502363"/>
              <a:gd name="connsiteY3" fmla="*/ 0 h 3566814"/>
              <a:gd name="connsiteX4" fmla="*/ 2502363 w 2502363"/>
              <a:gd name="connsiteY4" fmla="*/ 0 h 3566814"/>
              <a:gd name="connsiteX5" fmla="*/ 2502363 w 2502363"/>
              <a:gd name="connsiteY5" fmla="*/ 1550669 h 3566814"/>
              <a:gd name="connsiteX6" fmla="*/ 2502363 w 2502363"/>
              <a:gd name="connsiteY6" fmla="*/ 1550669 h 3566814"/>
              <a:gd name="connsiteX7" fmla="*/ 2502363 w 2502363"/>
              <a:gd name="connsiteY7" fmla="*/ 2215242 h 3566814"/>
              <a:gd name="connsiteX8" fmla="*/ 2502363 w 2502363"/>
              <a:gd name="connsiteY8" fmla="*/ 2658290 h 3566814"/>
              <a:gd name="connsiteX9" fmla="*/ 1435760 w 2502363"/>
              <a:gd name="connsiteY9" fmla="*/ 2668368 h 3566814"/>
              <a:gd name="connsiteX10" fmla="*/ 691528 w 2502363"/>
              <a:gd name="connsiteY10" fmla="*/ 3566814 h 3566814"/>
              <a:gd name="connsiteX11" fmla="*/ 417061 w 2502363"/>
              <a:gd name="connsiteY11" fmla="*/ 2658290 h 3566814"/>
              <a:gd name="connsiteX12" fmla="*/ 0 w 2502363"/>
              <a:gd name="connsiteY12" fmla="*/ 2658290 h 3566814"/>
              <a:gd name="connsiteX13" fmla="*/ 0 w 2502363"/>
              <a:gd name="connsiteY13" fmla="*/ 2215242 h 3566814"/>
              <a:gd name="connsiteX14" fmla="*/ 0 w 2502363"/>
              <a:gd name="connsiteY14" fmla="*/ 1550669 h 3566814"/>
              <a:gd name="connsiteX15" fmla="*/ 0 w 2502363"/>
              <a:gd name="connsiteY15" fmla="*/ 1550669 h 3566814"/>
              <a:gd name="connsiteX16" fmla="*/ 0 w 2502363"/>
              <a:gd name="connsiteY16" fmla="*/ 0 h 3566814"/>
              <a:gd name="connsiteX0" fmla="*/ 0 w 2502363"/>
              <a:gd name="connsiteY0" fmla="*/ 0 h 3566814"/>
              <a:gd name="connsiteX1" fmla="*/ 417061 w 2502363"/>
              <a:gd name="connsiteY1" fmla="*/ 0 h 3566814"/>
              <a:gd name="connsiteX2" fmla="*/ 417061 w 2502363"/>
              <a:gd name="connsiteY2" fmla="*/ 0 h 3566814"/>
              <a:gd name="connsiteX3" fmla="*/ 1042651 w 2502363"/>
              <a:gd name="connsiteY3" fmla="*/ 0 h 3566814"/>
              <a:gd name="connsiteX4" fmla="*/ 2502363 w 2502363"/>
              <a:gd name="connsiteY4" fmla="*/ 0 h 3566814"/>
              <a:gd name="connsiteX5" fmla="*/ 2502363 w 2502363"/>
              <a:gd name="connsiteY5" fmla="*/ 1550669 h 3566814"/>
              <a:gd name="connsiteX6" fmla="*/ 2502363 w 2502363"/>
              <a:gd name="connsiteY6" fmla="*/ 1550669 h 3566814"/>
              <a:gd name="connsiteX7" fmla="*/ 2502363 w 2502363"/>
              <a:gd name="connsiteY7" fmla="*/ 2215242 h 3566814"/>
              <a:gd name="connsiteX8" fmla="*/ 2502363 w 2502363"/>
              <a:gd name="connsiteY8" fmla="*/ 2658290 h 3566814"/>
              <a:gd name="connsiteX9" fmla="*/ 1435760 w 2502363"/>
              <a:gd name="connsiteY9" fmla="*/ 2668368 h 3566814"/>
              <a:gd name="connsiteX10" fmla="*/ 691528 w 2502363"/>
              <a:gd name="connsiteY10" fmla="*/ 3566814 h 3566814"/>
              <a:gd name="connsiteX11" fmla="*/ 678873 w 2502363"/>
              <a:gd name="connsiteY11" fmla="*/ 2648212 h 3566814"/>
              <a:gd name="connsiteX12" fmla="*/ 0 w 2502363"/>
              <a:gd name="connsiteY12" fmla="*/ 2658290 h 3566814"/>
              <a:gd name="connsiteX13" fmla="*/ 0 w 2502363"/>
              <a:gd name="connsiteY13" fmla="*/ 2215242 h 3566814"/>
              <a:gd name="connsiteX14" fmla="*/ 0 w 2502363"/>
              <a:gd name="connsiteY14" fmla="*/ 1550669 h 3566814"/>
              <a:gd name="connsiteX15" fmla="*/ 0 w 2502363"/>
              <a:gd name="connsiteY15" fmla="*/ 1550669 h 3566814"/>
              <a:gd name="connsiteX16" fmla="*/ 0 w 2502363"/>
              <a:gd name="connsiteY16" fmla="*/ 0 h 3566814"/>
              <a:gd name="connsiteX0" fmla="*/ 0 w 2502363"/>
              <a:gd name="connsiteY0" fmla="*/ 0 h 3375317"/>
              <a:gd name="connsiteX1" fmla="*/ 417061 w 2502363"/>
              <a:gd name="connsiteY1" fmla="*/ 0 h 3375317"/>
              <a:gd name="connsiteX2" fmla="*/ 417061 w 2502363"/>
              <a:gd name="connsiteY2" fmla="*/ 0 h 3375317"/>
              <a:gd name="connsiteX3" fmla="*/ 1042651 w 2502363"/>
              <a:gd name="connsiteY3" fmla="*/ 0 h 3375317"/>
              <a:gd name="connsiteX4" fmla="*/ 2502363 w 2502363"/>
              <a:gd name="connsiteY4" fmla="*/ 0 h 3375317"/>
              <a:gd name="connsiteX5" fmla="*/ 2502363 w 2502363"/>
              <a:gd name="connsiteY5" fmla="*/ 1550669 h 3375317"/>
              <a:gd name="connsiteX6" fmla="*/ 2502363 w 2502363"/>
              <a:gd name="connsiteY6" fmla="*/ 1550669 h 3375317"/>
              <a:gd name="connsiteX7" fmla="*/ 2502363 w 2502363"/>
              <a:gd name="connsiteY7" fmla="*/ 2215242 h 3375317"/>
              <a:gd name="connsiteX8" fmla="*/ 2502363 w 2502363"/>
              <a:gd name="connsiteY8" fmla="*/ 2658290 h 3375317"/>
              <a:gd name="connsiteX9" fmla="*/ 1435760 w 2502363"/>
              <a:gd name="connsiteY9" fmla="*/ 2668368 h 3375317"/>
              <a:gd name="connsiteX10" fmla="*/ 1058065 w 2502363"/>
              <a:gd name="connsiteY10" fmla="*/ 3375317 h 3375317"/>
              <a:gd name="connsiteX11" fmla="*/ 678873 w 2502363"/>
              <a:gd name="connsiteY11" fmla="*/ 2648212 h 3375317"/>
              <a:gd name="connsiteX12" fmla="*/ 0 w 2502363"/>
              <a:gd name="connsiteY12" fmla="*/ 2658290 h 3375317"/>
              <a:gd name="connsiteX13" fmla="*/ 0 w 2502363"/>
              <a:gd name="connsiteY13" fmla="*/ 2215242 h 3375317"/>
              <a:gd name="connsiteX14" fmla="*/ 0 w 2502363"/>
              <a:gd name="connsiteY14" fmla="*/ 1550669 h 3375317"/>
              <a:gd name="connsiteX15" fmla="*/ 0 w 2502363"/>
              <a:gd name="connsiteY15" fmla="*/ 1550669 h 3375317"/>
              <a:gd name="connsiteX16" fmla="*/ 0 w 2502363"/>
              <a:gd name="connsiteY16" fmla="*/ 0 h 33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2363" h="3375317">
                <a:moveTo>
                  <a:pt x="0" y="0"/>
                </a:moveTo>
                <a:lnTo>
                  <a:pt x="417061" y="0"/>
                </a:lnTo>
                <a:lnTo>
                  <a:pt x="417061" y="0"/>
                </a:lnTo>
                <a:lnTo>
                  <a:pt x="1042651" y="0"/>
                </a:lnTo>
                <a:lnTo>
                  <a:pt x="2502363" y="0"/>
                </a:lnTo>
                <a:lnTo>
                  <a:pt x="2502363" y="1550669"/>
                </a:lnTo>
                <a:lnTo>
                  <a:pt x="2502363" y="1550669"/>
                </a:lnTo>
                <a:lnTo>
                  <a:pt x="2502363" y="2215242"/>
                </a:lnTo>
                <a:lnTo>
                  <a:pt x="2502363" y="2658290"/>
                </a:lnTo>
                <a:lnTo>
                  <a:pt x="1435760" y="2668368"/>
                </a:lnTo>
                <a:lnTo>
                  <a:pt x="1058065" y="3375317"/>
                </a:lnTo>
                <a:lnTo>
                  <a:pt x="678873" y="2648212"/>
                </a:lnTo>
                <a:lnTo>
                  <a:pt x="0" y="2658290"/>
                </a:lnTo>
                <a:lnTo>
                  <a:pt x="0" y="2215242"/>
                </a:lnTo>
                <a:lnTo>
                  <a:pt x="0" y="1550669"/>
                </a:lnTo>
                <a:lnTo>
                  <a:pt x="0" y="1550669"/>
                </a:lnTo>
                <a:lnTo>
                  <a:pt x="0" y="0"/>
                </a:lnTo>
                <a:close/>
              </a:path>
            </a:pathLst>
          </a:custGeom>
          <a:solidFill>
            <a:srgbClr val="0883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3263" y="4914474"/>
            <a:ext cx="8617988" cy="800219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Permettono sempre l’accesso ai Settori ed ai prodotti e servizi offerti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93020" y="2612537"/>
            <a:ext cx="2317994" cy="1200329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ICONE </a:t>
            </a:r>
          </a:p>
          <a:p>
            <a:pPr algn="ctr"/>
            <a:r>
              <a:rPr lang="it-IT" dirty="0" smtClean="0"/>
              <a:t>IN </a:t>
            </a:r>
          </a:p>
          <a:p>
            <a:pPr algn="ctr"/>
            <a:r>
              <a:rPr lang="it-IT" dirty="0" smtClean="0"/>
              <a:t>EVIDENZA </a:t>
            </a:r>
          </a:p>
        </p:txBody>
      </p:sp>
    </p:spTree>
    <p:extLst>
      <p:ext uri="{BB962C8B-B14F-4D97-AF65-F5344CB8AC3E}">
        <p14:creationId xmlns:p14="http://schemas.microsoft.com/office/powerpoint/2010/main" val="93452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624914"/>
            <a:ext cx="2873826" cy="307777"/>
          </a:xfrm>
        </p:spPr>
        <p:txBody>
          <a:bodyPr/>
          <a:lstStyle/>
          <a:p>
            <a:r>
              <a:rPr lang="it-IT" dirty="0" smtClean="0"/>
              <a:t>HELP DESK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5</a:t>
            </a:fld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510699" y="2082936"/>
            <a:ext cx="2820331" cy="83099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it-IT" dirty="0" smtClean="0"/>
              <a:t>L’help </a:t>
            </a:r>
            <a:r>
              <a:rPr lang="it-IT" dirty="0"/>
              <a:t>desk telefonico </a:t>
            </a:r>
            <a:r>
              <a:rPr lang="it-IT" dirty="0" smtClean="0"/>
              <a:t>è a </a:t>
            </a:r>
            <a:r>
              <a:rPr lang="it-IT" dirty="0"/>
              <a:t>disposizione di referenti accreditati 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 descr="H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16" y="393785"/>
            <a:ext cx="5077354" cy="5325932"/>
          </a:xfrm>
          <a:prstGeom prst="rect">
            <a:avLst/>
          </a:prstGeom>
        </p:spPr>
      </p:pic>
      <p:sp>
        <p:nvSpPr>
          <p:cNvPr id="6" name="Fumetto 1 4"/>
          <p:cNvSpPr/>
          <p:nvPr/>
        </p:nvSpPr>
        <p:spPr>
          <a:xfrm rot="16200000" flipV="1">
            <a:off x="5416750" y="1061482"/>
            <a:ext cx="2408520" cy="3375317"/>
          </a:xfrm>
          <a:custGeom>
            <a:avLst/>
            <a:gdLst>
              <a:gd name="connsiteX0" fmla="*/ 0 w 2502363"/>
              <a:gd name="connsiteY0" fmla="*/ 0 h 2658290"/>
              <a:gd name="connsiteX1" fmla="*/ 417061 w 2502363"/>
              <a:gd name="connsiteY1" fmla="*/ 0 h 2658290"/>
              <a:gd name="connsiteX2" fmla="*/ 417061 w 2502363"/>
              <a:gd name="connsiteY2" fmla="*/ 0 h 2658290"/>
              <a:gd name="connsiteX3" fmla="*/ 1042651 w 2502363"/>
              <a:gd name="connsiteY3" fmla="*/ 0 h 2658290"/>
              <a:gd name="connsiteX4" fmla="*/ 2502363 w 2502363"/>
              <a:gd name="connsiteY4" fmla="*/ 0 h 2658290"/>
              <a:gd name="connsiteX5" fmla="*/ 2502363 w 2502363"/>
              <a:gd name="connsiteY5" fmla="*/ 1550669 h 2658290"/>
              <a:gd name="connsiteX6" fmla="*/ 2502363 w 2502363"/>
              <a:gd name="connsiteY6" fmla="*/ 1550669 h 2658290"/>
              <a:gd name="connsiteX7" fmla="*/ 2502363 w 2502363"/>
              <a:gd name="connsiteY7" fmla="*/ 2215242 h 2658290"/>
              <a:gd name="connsiteX8" fmla="*/ 2502363 w 2502363"/>
              <a:gd name="connsiteY8" fmla="*/ 2658290 h 2658290"/>
              <a:gd name="connsiteX9" fmla="*/ 1042651 w 2502363"/>
              <a:gd name="connsiteY9" fmla="*/ 2658290 h 2658290"/>
              <a:gd name="connsiteX10" fmla="*/ 691528 w 2502363"/>
              <a:gd name="connsiteY10" fmla="*/ 3566814 h 2658290"/>
              <a:gd name="connsiteX11" fmla="*/ 417061 w 2502363"/>
              <a:gd name="connsiteY11" fmla="*/ 2658290 h 2658290"/>
              <a:gd name="connsiteX12" fmla="*/ 0 w 2502363"/>
              <a:gd name="connsiteY12" fmla="*/ 2658290 h 2658290"/>
              <a:gd name="connsiteX13" fmla="*/ 0 w 2502363"/>
              <a:gd name="connsiteY13" fmla="*/ 2215242 h 2658290"/>
              <a:gd name="connsiteX14" fmla="*/ 0 w 2502363"/>
              <a:gd name="connsiteY14" fmla="*/ 1550669 h 2658290"/>
              <a:gd name="connsiteX15" fmla="*/ 0 w 2502363"/>
              <a:gd name="connsiteY15" fmla="*/ 1550669 h 2658290"/>
              <a:gd name="connsiteX16" fmla="*/ 0 w 2502363"/>
              <a:gd name="connsiteY16" fmla="*/ 0 h 2658290"/>
              <a:gd name="connsiteX0" fmla="*/ 0 w 2502363"/>
              <a:gd name="connsiteY0" fmla="*/ 0 h 3566814"/>
              <a:gd name="connsiteX1" fmla="*/ 417061 w 2502363"/>
              <a:gd name="connsiteY1" fmla="*/ 0 h 3566814"/>
              <a:gd name="connsiteX2" fmla="*/ 417061 w 2502363"/>
              <a:gd name="connsiteY2" fmla="*/ 0 h 3566814"/>
              <a:gd name="connsiteX3" fmla="*/ 1042651 w 2502363"/>
              <a:gd name="connsiteY3" fmla="*/ 0 h 3566814"/>
              <a:gd name="connsiteX4" fmla="*/ 2502363 w 2502363"/>
              <a:gd name="connsiteY4" fmla="*/ 0 h 3566814"/>
              <a:gd name="connsiteX5" fmla="*/ 2502363 w 2502363"/>
              <a:gd name="connsiteY5" fmla="*/ 1550669 h 3566814"/>
              <a:gd name="connsiteX6" fmla="*/ 2502363 w 2502363"/>
              <a:gd name="connsiteY6" fmla="*/ 1550669 h 3566814"/>
              <a:gd name="connsiteX7" fmla="*/ 2502363 w 2502363"/>
              <a:gd name="connsiteY7" fmla="*/ 2215242 h 3566814"/>
              <a:gd name="connsiteX8" fmla="*/ 2502363 w 2502363"/>
              <a:gd name="connsiteY8" fmla="*/ 2658290 h 3566814"/>
              <a:gd name="connsiteX9" fmla="*/ 1435760 w 2502363"/>
              <a:gd name="connsiteY9" fmla="*/ 2668368 h 3566814"/>
              <a:gd name="connsiteX10" fmla="*/ 691528 w 2502363"/>
              <a:gd name="connsiteY10" fmla="*/ 3566814 h 3566814"/>
              <a:gd name="connsiteX11" fmla="*/ 417061 w 2502363"/>
              <a:gd name="connsiteY11" fmla="*/ 2658290 h 3566814"/>
              <a:gd name="connsiteX12" fmla="*/ 0 w 2502363"/>
              <a:gd name="connsiteY12" fmla="*/ 2658290 h 3566814"/>
              <a:gd name="connsiteX13" fmla="*/ 0 w 2502363"/>
              <a:gd name="connsiteY13" fmla="*/ 2215242 h 3566814"/>
              <a:gd name="connsiteX14" fmla="*/ 0 w 2502363"/>
              <a:gd name="connsiteY14" fmla="*/ 1550669 h 3566814"/>
              <a:gd name="connsiteX15" fmla="*/ 0 w 2502363"/>
              <a:gd name="connsiteY15" fmla="*/ 1550669 h 3566814"/>
              <a:gd name="connsiteX16" fmla="*/ 0 w 2502363"/>
              <a:gd name="connsiteY16" fmla="*/ 0 h 3566814"/>
              <a:gd name="connsiteX0" fmla="*/ 0 w 2502363"/>
              <a:gd name="connsiteY0" fmla="*/ 0 h 3566814"/>
              <a:gd name="connsiteX1" fmla="*/ 417061 w 2502363"/>
              <a:gd name="connsiteY1" fmla="*/ 0 h 3566814"/>
              <a:gd name="connsiteX2" fmla="*/ 417061 w 2502363"/>
              <a:gd name="connsiteY2" fmla="*/ 0 h 3566814"/>
              <a:gd name="connsiteX3" fmla="*/ 1042651 w 2502363"/>
              <a:gd name="connsiteY3" fmla="*/ 0 h 3566814"/>
              <a:gd name="connsiteX4" fmla="*/ 2502363 w 2502363"/>
              <a:gd name="connsiteY4" fmla="*/ 0 h 3566814"/>
              <a:gd name="connsiteX5" fmla="*/ 2502363 w 2502363"/>
              <a:gd name="connsiteY5" fmla="*/ 1550669 h 3566814"/>
              <a:gd name="connsiteX6" fmla="*/ 2502363 w 2502363"/>
              <a:gd name="connsiteY6" fmla="*/ 1550669 h 3566814"/>
              <a:gd name="connsiteX7" fmla="*/ 2502363 w 2502363"/>
              <a:gd name="connsiteY7" fmla="*/ 2215242 h 3566814"/>
              <a:gd name="connsiteX8" fmla="*/ 2502363 w 2502363"/>
              <a:gd name="connsiteY8" fmla="*/ 2658290 h 3566814"/>
              <a:gd name="connsiteX9" fmla="*/ 1435760 w 2502363"/>
              <a:gd name="connsiteY9" fmla="*/ 2668368 h 3566814"/>
              <a:gd name="connsiteX10" fmla="*/ 691528 w 2502363"/>
              <a:gd name="connsiteY10" fmla="*/ 3566814 h 3566814"/>
              <a:gd name="connsiteX11" fmla="*/ 678873 w 2502363"/>
              <a:gd name="connsiteY11" fmla="*/ 2648212 h 3566814"/>
              <a:gd name="connsiteX12" fmla="*/ 0 w 2502363"/>
              <a:gd name="connsiteY12" fmla="*/ 2658290 h 3566814"/>
              <a:gd name="connsiteX13" fmla="*/ 0 w 2502363"/>
              <a:gd name="connsiteY13" fmla="*/ 2215242 h 3566814"/>
              <a:gd name="connsiteX14" fmla="*/ 0 w 2502363"/>
              <a:gd name="connsiteY14" fmla="*/ 1550669 h 3566814"/>
              <a:gd name="connsiteX15" fmla="*/ 0 w 2502363"/>
              <a:gd name="connsiteY15" fmla="*/ 1550669 h 3566814"/>
              <a:gd name="connsiteX16" fmla="*/ 0 w 2502363"/>
              <a:gd name="connsiteY16" fmla="*/ 0 h 3566814"/>
              <a:gd name="connsiteX0" fmla="*/ 0 w 2502363"/>
              <a:gd name="connsiteY0" fmla="*/ 0 h 3375317"/>
              <a:gd name="connsiteX1" fmla="*/ 417061 w 2502363"/>
              <a:gd name="connsiteY1" fmla="*/ 0 h 3375317"/>
              <a:gd name="connsiteX2" fmla="*/ 417061 w 2502363"/>
              <a:gd name="connsiteY2" fmla="*/ 0 h 3375317"/>
              <a:gd name="connsiteX3" fmla="*/ 1042651 w 2502363"/>
              <a:gd name="connsiteY3" fmla="*/ 0 h 3375317"/>
              <a:gd name="connsiteX4" fmla="*/ 2502363 w 2502363"/>
              <a:gd name="connsiteY4" fmla="*/ 0 h 3375317"/>
              <a:gd name="connsiteX5" fmla="*/ 2502363 w 2502363"/>
              <a:gd name="connsiteY5" fmla="*/ 1550669 h 3375317"/>
              <a:gd name="connsiteX6" fmla="*/ 2502363 w 2502363"/>
              <a:gd name="connsiteY6" fmla="*/ 1550669 h 3375317"/>
              <a:gd name="connsiteX7" fmla="*/ 2502363 w 2502363"/>
              <a:gd name="connsiteY7" fmla="*/ 2215242 h 3375317"/>
              <a:gd name="connsiteX8" fmla="*/ 2502363 w 2502363"/>
              <a:gd name="connsiteY8" fmla="*/ 2658290 h 3375317"/>
              <a:gd name="connsiteX9" fmla="*/ 1435760 w 2502363"/>
              <a:gd name="connsiteY9" fmla="*/ 2668368 h 3375317"/>
              <a:gd name="connsiteX10" fmla="*/ 1058065 w 2502363"/>
              <a:gd name="connsiteY10" fmla="*/ 3375317 h 3375317"/>
              <a:gd name="connsiteX11" fmla="*/ 678873 w 2502363"/>
              <a:gd name="connsiteY11" fmla="*/ 2648212 h 3375317"/>
              <a:gd name="connsiteX12" fmla="*/ 0 w 2502363"/>
              <a:gd name="connsiteY12" fmla="*/ 2658290 h 3375317"/>
              <a:gd name="connsiteX13" fmla="*/ 0 w 2502363"/>
              <a:gd name="connsiteY13" fmla="*/ 2215242 h 3375317"/>
              <a:gd name="connsiteX14" fmla="*/ 0 w 2502363"/>
              <a:gd name="connsiteY14" fmla="*/ 1550669 h 3375317"/>
              <a:gd name="connsiteX15" fmla="*/ 0 w 2502363"/>
              <a:gd name="connsiteY15" fmla="*/ 1550669 h 3375317"/>
              <a:gd name="connsiteX16" fmla="*/ 0 w 2502363"/>
              <a:gd name="connsiteY16" fmla="*/ 0 h 33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2363" h="3375317">
                <a:moveTo>
                  <a:pt x="0" y="0"/>
                </a:moveTo>
                <a:lnTo>
                  <a:pt x="417061" y="0"/>
                </a:lnTo>
                <a:lnTo>
                  <a:pt x="417061" y="0"/>
                </a:lnTo>
                <a:lnTo>
                  <a:pt x="1042651" y="0"/>
                </a:lnTo>
                <a:lnTo>
                  <a:pt x="2502363" y="0"/>
                </a:lnTo>
                <a:lnTo>
                  <a:pt x="2502363" y="1550669"/>
                </a:lnTo>
                <a:lnTo>
                  <a:pt x="2502363" y="1550669"/>
                </a:lnTo>
                <a:lnTo>
                  <a:pt x="2502363" y="2215242"/>
                </a:lnTo>
                <a:lnTo>
                  <a:pt x="2502363" y="2658290"/>
                </a:lnTo>
                <a:lnTo>
                  <a:pt x="1435760" y="2668368"/>
                </a:lnTo>
                <a:lnTo>
                  <a:pt x="1058065" y="3375317"/>
                </a:lnTo>
                <a:lnTo>
                  <a:pt x="678873" y="2648212"/>
                </a:lnTo>
                <a:lnTo>
                  <a:pt x="0" y="2658290"/>
                </a:lnTo>
                <a:lnTo>
                  <a:pt x="0" y="2215242"/>
                </a:lnTo>
                <a:lnTo>
                  <a:pt x="0" y="1550669"/>
                </a:lnTo>
                <a:lnTo>
                  <a:pt x="0" y="1550669"/>
                </a:lnTo>
                <a:lnTo>
                  <a:pt x="0" y="0"/>
                </a:lnTo>
                <a:close/>
              </a:path>
            </a:pathLst>
          </a:custGeom>
          <a:solidFill>
            <a:srgbClr val="0883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9648" y="2300672"/>
            <a:ext cx="2317994" cy="800219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HELP DESK</a:t>
            </a:r>
          </a:p>
          <a:p>
            <a:pPr algn="ctr"/>
            <a:r>
              <a:rPr lang="it-IT" dirty="0" smtClean="0"/>
              <a:t>TELEFONICO </a:t>
            </a:r>
          </a:p>
        </p:txBody>
      </p:sp>
      <p:sp>
        <p:nvSpPr>
          <p:cNvPr id="9" name="Segnaposto testo 6"/>
          <p:cNvSpPr txBox="1">
            <a:spLocks/>
          </p:cNvSpPr>
          <p:nvPr/>
        </p:nvSpPr>
        <p:spPr>
          <a:xfrm>
            <a:off x="510699" y="3100891"/>
            <a:ext cx="2820331" cy="232525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it-IT" dirty="0" smtClean="0"/>
              <a:t>Attraverso un pulsante (presente in tutte le sezioni) si accede ad una pagina dedicata dove saranno resi disponibili :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Numero telefonico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FORM per invio richieste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Altre info utili per il sevizio</a:t>
            </a:r>
          </a:p>
        </p:txBody>
      </p:sp>
    </p:spTree>
    <p:extLst>
      <p:ext uri="{BB962C8B-B14F-4D97-AF65-F5344CB8AC3E}">
        <p14:creationId xmlns:p14="http://schemas.microsoft.com/office/powerpoint/2010/main" val="169125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624914"/>
            <a:ext cx="2873826" cy="307777"/>
          </a:xfrm>
        </p:spPr>
        <p:txBody>
          <a:bodyPr/>
          <a:lstStyle/>
          <a:p>
            <a:r>
              <a:rPr lang="it-IT" dirty="0" smtClean="0"/>
              <a:t>HOME PAGE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6</a:t>
            </a:fld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389299" y="2279828"/>
            <a:ext cx="3117989" cy="2166747"/>
          </a:xfrm>
        </p:spPr>
        <p:txBody>
          <a:bodyPr/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Breve presentazione del progetto;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Form di ricerca avanzata;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News ed eventi;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egnalazioni</a:t>
            </a:r>
            <a:r>
              <a:rPr lang="en-US" dirty="0" smtClean="0"/>
              <a:t> sui </a:t>
            </a:r>
            <a:r>
              <a:rPr lang="en-US" dirty="0" err="1"/>
              <a:t>prodotti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 smtClean="0"/>
              <a:t>attivati</a:t>
            </a:r>
            <a:r>
              <a:rPr lang="it-IT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 descr="H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16" y="393785"/>
            <a:ext cx="5077354" cy="53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7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17227" y="480002"/>
            <a:ext cx="5625787" cy="400110"/>
          </a:xfrm>
        </p:spPr>
        <p:txBody>
          <a:bodyPr/>
          <a:lstStyle/>
          <a:p>
            <a:r>
              <a:rPr lang="it-IT" dirty="0" smtClean="0"/>
              <a:t>LA NAVIGAZIONE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-21896" y="1333500"/>
            <a:ext cx="9165896" cy="4725988"/>
          </a:xfrm>
          <a:prstGeom prst="rect">
            <a:avLst/>
          </a:prstGeom>
          <a:solidFill>
            <a:srgbClr val="00B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 descr="naviga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2921" y="1451784"/>
            <a:ext cx="3874812" cy="400110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PRODOTTI E SERVIZI</a:t>
            </a:r>
          </a:p>
        </p:txBody>
      </p:sp>
      <p:sp>
        <p:nvSpPr>
          <p:cNvPr id="3" name="Ovale 2"/>
          <p:cNvSpPr/>
          <p:nvPr/>
        </p:nvSpPr>
        <p:spPr>
          <a:xfrm>
            <a:off x="5507449" y="2413500"/>
            <a:ext cx="2343226" cy="2175658"/>
          </a:xfrm>
          <a:prstGeom prst="ellipse">
            <a:avLst/>
          </a:prstGeom>
          <a:solidFill>
            <a:srgbClr val="0883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testo 6"/>
          <p:cNvSpPr>
            <a:spLocks noGrp="1"/>
          </p:cNvSpPr>
          <p:nvPr>
            <p:ph type="body" sz="half" idx="4294967295"/>
          </p:nvPr>
        </p:nvSpPr>
        <p:spPr>
          <a:xfrm>
            <a:off x="5109104" y="3118189"/>
            <a:ext cx="3117989" cy="712933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it-IT" dirty="0" smtClean="0"/>
              <a:t>SETTORE D’INTERVENTO</a:t>
            </a:r>
            <a:endParaRPr lang="it-IT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5" name="Immagine 4" descr="Rapportotecnico_Technologybrie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0" y="1322884"/>
            <a:ext cx="1080000" cy="1080000"/>
          </a:xfrm>
          <a:prstGeom prst="rect">
            <a:avLst/>
          </a:prstGeom>
        </p:spPr>
      </p:pic>
      <p:pic>
        <p:nvPicPr>
          <p:cNvPr id="9" name="Immagine 8" descr="SeminariWebi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30" y="2413500"/>
            <a:ext cx="1080000" cy="1080000"/>
          </a:xfrm>
          <a:prstGeom prst="rect">
            <a:avLst/>
          </a:prstGeom>
        </p:spPr>
      </p:pic>
      <p:pic>
        <p:nvPicPr>
          <p:cNvPr id="10" name="Immagine 9" descr="applicazionePilo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49" y="4038542"/>
            <a:ext cx="1080000" cy="1080000"/>
          </a:xfrm>
          <a:prstGeom prst="rect">
            <a:avLst/>
          </a:prstGeom>
        </p:spPr>
      </p:pic>
      <p:pic>
        <p:nvPicPr>
          <p:cNvPr id="11" name="Immagine 10" descr="affiancament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98" y="4844347"/>
            <a:ext cx="1080000" cy="1080000"/>
          </a:xfrm>
          <a:prstGeom prst="rect">
            <a:avLst/>
          </a:prstGeom>
        </p:spPr>
      </p:pic>
      <p:pic>
        <p:nvPicPr>
          <p:cNvPr id="12" name="Immagine 11" descr="Strument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16" y="4578542"/>
            <a:ext cx="1080000" cy="1080000"/>
          </a:xfrm>
          <a:prstGeom prst="rect">
            <a:avLst/>
          </a:prstGeom>
        </p:spPr>
      </p:pic>
      <p:pic>
        <p:nvPicPr>
          <p:cNvPr id="13" name="Immagine 12" descr="lineeGuid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94" y="2817809"/>
            <a:ext cx="1080000" cy="1080000"/>
          </a:xfrm>
          <a:prstGeom prst="rect">
            <a:avLst/>
          </a:prstGeom>
        </p:spPr>
      </p:pic>
      <p:pic>
        <p:nvPicPr>
          <p:cNvPr id="14" name="Immagine 13" descr="Metodologia_Manual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38" y="1322884"/>
            <a:ext cx="1080000" cy="1080000"/>
          </a:xfrm>
          <a:prstGeom prst="rect">
            <a:avLst/>
          </a:prstGeom>
        </p:spPr>
      </p:pic>
      <p:sp>
        <p:nvSpPr>
          <p:cNvPr id="16" name="Segnaposto testo 6"/>
          <p:cNvSpPr>
            <a:spLocks noGrp="1"/>
          </p:cNvSpPr>
          <p:nvPr>
            <p:ph type="body" sz="half" idx="4294967295"/>
          </p:nvPr>
        </p:nvSpPr>
        <p:spPr>
          <a:xfrm>
            <a:off x="310535" y="1996936"/>
            <a:ext cx="3558743" cy="2993127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it-IT" dirty="0" smtClean="0"/>
              <a:t>Ogni prodotto/servizio sarà corredato da :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it-IT" dirty="0" smtClean="0">
                <a:solidFill>
                  <a:schemeClr val="tx1"/>
                </a:solidFill>
              </a:rPr>
              <a:t>Scheda sintetica di approfondimento (liberamente scaricabile)</a:t>
            </a:r>
          </a:p>
          <a:p>
            <a:pPr>
              <a:spcAft>
                <a:spcPts val="300"/>
              </a:spcAft>
            </a:pPr>
            <a:r>
              <a:rPr lang="it-IT" dirty="0" smtClean="0">
                <a:solidFill>
                  <a:schemeClr val="tx1"/>
                </a:solidFill>
              </a:rPr>
              <a:t>Scheda dettagliata (</a:t>
            </a:r>
            <a:r>
              <a:rPr lang="it-IT" dirty="0" smtClean="0"/>
              <a:t>scaricabile dai </a:t>
            </a:r>
            <a:r>
              <a:rPr lang="it-IT" dirty="0"/>
              <a:t>referenti </a:t>
            </a:r>
            <a:r>
              <a:rPr lang="it-IT" dirty="0" smtClean="0"/>
              <a:t>accreditati) </a:t>
            </a:r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4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21852" y="2145767"/>
            <a:ext cx="3700296" cy="1138773"/>
          </a:xfrm>
        </p:spPr>
        <p:txBody>
          <a:bodyPr/>
          <a:lstStyle/>
          <a:p>
            <a:r>
              <a:rPr lang="en-US" dirty="0" smtClean="0"/>
              <a:t>Paola </a:t>
            </a:r>
            <a:r>
              <a:rPr lang="en-US" dirty="0" err="1" smtClean="0"/>
              <a:t>Giaquinto</a:t>
            </a:r>
            <a:endParaRPr lang="en-US" dirty="0"/>
          </a:p>
          <a:p>
            <a:r>
              <a:rPr lang="en-US" dirty="0" err="1"/>
              <a:t>p</a:t>
            </a:r>
            <a:r>
              <a:rPr lang="en-US" dirty="0" err="1" smtClean="0"/>
              <a:t>aola.giaquinto@enea.it</a:t>
            </a:r>
            <a:endParaRPr lang="en-US" dirty="0"/>
          </a:p>
          <a:p>
            <a:r>
              <a:rPr lang="en-US" dirty="0" smtClean="0"/>
              <a:t>ENEA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2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1553</TotalTime>
  <Words>232</Words>
  <Application>Microsoft Macintosh PowerPoint</Application>
  <PresentationFormat>Presentazione su schermo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ModelloTemplateENEAita</vt:lpstr>
      <vt:lpstr>ES-PA IL PORTALE WEB - espa.enea.it </vt:lpstr>
      <vt:lpstr>IL PORTALE WEB</vt:lpstr>
      <vt:lpstr>LA NAVIGAZIONE</vt:lpstr>
      <vt:lpstr>LA NAVIGAZIONE</vt:lpstr>
      <vt:lpstr>HELP DESK</vt:lpstr>
      <vt:lpstr>HOME PAGE</vt:lpstr>
      <vt:lpstr>LA NAVIGAZIONE</vt:lpstr>
      <vt:lpstr>Presentazione di PowerPoint</vt:lpstr>
    </vt:vector>
  </TitlesOfParts>
  <Company>ENEA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Paola Giaquinto</cp:lastModifiedBy>
  <cp:revision>203</cp:revision>
  <cp:lastPrinted>2017-01-17T13:52:56Z</cp:lastPrinted>
  <dcterms:created xsi:type="dcterms:W3CDTF">2017-01-03T12:35:40Z</dcterms:created>
  <dcterms:modified xsi:type="dcterms:W3CDTF">2018-03-13T11:21:19Z</dcterms:modified>
</cp:coreProperties>
</file>